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media/image13.jpg" ContentType="image/png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0"/>
  </p:notesMasterIdLst>
  <p:sldIdLst>
    <p:sldId id="266" r:id="rId2"/>
    <p:sldId id="269" r:id="rId3"/>
    <p:sldId id="268" r:id="rId4"/>
    <p:sldId id="270" r:id="rId5"/>
    <p:sldId id="267" r:id="rId6"/>
    <p:sldId id="272" r:id="rId7"/>
    <p:sldId id="271" r:id="rId8"/>
    <p:sldId id="273" r:id="rId9"/>
  </p:sldIdLst>
  <p:sldSz cx="12192000" cy="6858000"/>
  <p:notesSz cx="6858000" cy="9144000"/>
  <p:custDataLst>
    <p:tags r:id="rId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66646-300E-432E-81BF-8F716E2B9D45}" v="64" dt="2023-09-22T14:28:40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10/2/2023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2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9" r:id="rId9"/>
    <p:sldLayoutId id="2147483930" r:id="rId10"/>
    <p:sldLayoutId id="2147483931" r:id="rId11"/>
    <p:sldLayoutId id="2147483933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0" r:id="rId18"/>
    <p:sldLayoutId id="2147483941" r:id="rId19"/>
    <p:sldLayoutId id="2147483942" r:id="rId20"/>
    <p:sldLayoutId id="2147483943" r:id="rId21"/>
    <p:sldLayoutId id="214748394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al_network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educationisthebeginning.blogspot.com/2016/03/evaluating-clil-e-project.html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devopedia.org/long-short-term-memory" TargetMode="External"/><Relationship Id="rId3" Type="http://schemas.openxmlformats.org/officeDocument/2006/relationships/notesSlide" Target="../notesSlides/notesSlide2.xml"/><Relationship Id="rId7" Type="http://schemas.openxmlformats.org/officeDocument/2006/relationships/hyperlink" Target="https://peerj.com/articles/cs-344/" TargetMode="External"/><Relationship Id="rId12" Type="http://schemas.openxmlformats.org/officeDocument/2006/relationships/image" Target="../media/image13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0.jpg"/><Relationship Id="rId11" Type="http://schemas.openxmlformats.org/officeDocument/2006/relationships/hyperlink" Target="https://authurwhywait.github.io/blog/2021/12/02/introduction_to_dl02/" TargetMode="External"/><Relationship Id="rId5" Type="http://schemas.openxmlformats.org/officeDocument/2006/relationships/hyperlink" Target="https://freesoft.dev/program/150783874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towardsdatascience.com/deep-dive-into-convolutional-networks-48db75969fdf" TargetMode="External"/><Relationship Id="rId1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hyperlink" Target="https://pixabay.com/en/icon-click-mark-1289753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python-programming-language-png/" TargetMode="External"/><Relationship Id="rId9" Type="http://schemas.openxmlformats.org/officeDocument/2006/relationships/hyperlink" Target="http://stackoverflow.com/questions/42526318/python-reading-data-from-multiple-csv-files-to-lis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aj2059@hw.ac.uk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061660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Neural Network architecture comparison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By- Akarshan Jaiswal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89FF-95D0-3DCB-AA19-E395D9E2E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General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0AB94-930A-EBFB-D020-2BC6903C1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Implement different neural networks and training/retraining them.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4AAD7-C96C-1B36-1652-F3DCED48F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Evaluating models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F57C43-1ED0-1E20-0E42-BD29E174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0854" y="2740867"/>
            <a:ext cx="2986345" cy="3430641"/>
          </a:xfrm>
          <a:prstGeom prst="rect">
            <a:avLst/>
          </a:prstGeom>
        </p:spPr>
      </p:pic>
      <p:pic>
        <p:nvPicPr>
          <p:cNvPr id="9" name="Picture 8" descr="A blue person with check boxes">
            <a:extLst>
              <a:ext uri="{FF2B5EF4-FFF2-40B4-BE49-F238E27FC236}">
                <a16:creationId xmlns:a16="http://schemas.microsoft.com/office/drawing/2014/main" id="{4118F79A-49C6-61C9-B625-8BD452506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59796" y="2866499"/>
            <a:ext cx="2970004" cy="23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0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8FF8349-7E8B-C34C-B27A-1B6029B397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 rot="16200000">
            <a:off x="-1855787" y="3122613"/>
            <a:ext cx="6096000" cy="5842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Different Architectures to be implemented.</a:t>
            </a:r>
          </a:p>
        </p:txBody>
      </p:sp>
      <p:sp>
        <p:nvSpPr>
          <p:cNvPr id="32770" name="Text Placeholder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5" y="1156272"/>
            <a:ext cx="2178050" cy="359611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ea typeface="Glegoo" pitchFamily="2" charset="0"/>
              </a:rPr>
              <a:t>Perceptron</a:t>
            </a: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56506" y="1074738"/>
            <a:ext cx="2179638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Feed Forward</a:t>
            </a:r>
            <a:br>
              <a:rPr lang="en-US" altLang="en-US" dirty="0">
                <a:ea typeface="Glegoo" pitchFamily="2" charset="0"/>
              </a:rPr>
            </a:br>
            <a:endParaRPr lang="en-US" altLang="en-US" dirty="0">
              <a:ea typeface="Glegoo" pitchFamily="2" charset="0"/>
            </a:endParaRPr>
          </a:p>
        </p:txBody>
      </p:sp>
      <p:sp>
        <p:nvSpPr>
          <p:cNvPr id="32772" name="Text Placeholder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86006" y="1017783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ea typeface="Glegoo" pitchFamily="2" charset="0"/>
              </a:rPr>
              <a:t>Convolutional</a:t>
            </a:r>
          </a:p>
        </p:txBody>
      </p:sp>
      <p:sp>
        <p:nvSpPr>
          <p:cNvPr id="32773" name="Text Placeholder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46338" y="3750214"/>
            <a:ext cx="2178050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ea typeface="Glegoo" pitchFamily="2" charset="0"/>
              </a:rPr>
              <a:t>Recurrent</a:t>
            </a:r>
          </a:p>
        </p:txBody>
      </p:sp>
      <p:sp>
        <p:nvSpPr>
          <p:cNvPr id="32774" name="Text Placeholder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56505" y="3750215"/>
            <a:ext cx="2179638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ea typeface="Glegoo" pitchFamily="2" charset="0"/>
              </a:rPr>
              <a:t>LSTM</a:t>
            </a:r>
          </a:p>
        </p:txBody>
      </p:sp>
      <p:sp>
        <p:nvSpPr>
          <p:cNvPr id="32775" name="Text Placeholder 7">
            <a:extLst>
              <a:ext uri="{FF2B5EF4-FFF2-40B4-BE49-F238E27FC236}">
                <a16:creationId xmlns:a16="http://schemas.microsoft.com/office/drawing/2014/main" id="{C39D8CF6-BEB0-0F4F-97A8-7C26E94815A0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>
          <a:xfrm>
            <a:off x="8656638" y="45370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And more…</a:t>
            </a: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FC4A1A1C-B2ED-CF0E-274D-0508D4F3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82012" y="1515883"/>
            <a:ext cx="2106702" cy="1053351"/>
          </a:xfrm>
          <a:prstGeom prst="rect">
            <a:avLst/>
          </a:prstGeom>
        </p:spPr>
      </p:pic>
      <p:pic>
        <p:nvPicPr>
          <p:cNvPr id="6" name="Picture 5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F0824D5F-C01E-DDA1-B77A-8D5B215F7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95148" y="1516498"/>
            <a:ext cx="1302353" cy="1052736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DB5A1152-4408-D4BF-352C-C4270DBAC5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03060" y="1515883"/>
            <a:ext cx="1924230" cy="1141053"/>
          </a:xfrm>
          <a:prstGeom prst="rect">
            <a:avLst/>
          </a:prstGeom>
        </p:spPr>
      </p:pic>
      <p:pic>
        <p:nvPicPr>
          <p:cNvPr id="12" name="Picture 11" descr="A diagram of a flowchart&#10;&#10;Description automatically generated">
            <a:extLst>
              <a:ext uri="{FF2B5EF4-FFF2-40B4-BE49-F238E27FC236}">
                <a16:creationId xmlns:a16="http://schemas.microsoft.com/office/drawing/2014/main" id="{259C3F0B-664F-01FE-BAB6-1D467F99D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467823" y="4308310"/>
            <a:ext cx="2116877" cy="1094117"/>
          </a:xfrm>
          <a:prstGeom prst="rect">
            <a:avLst/>
          </a:prstGeom>
        </p:spPr>
      </p:pic>
      <p:pic>
        <p:nvPicPr>
          <p:cNvPr id="18" name="Picture 17" descr="A diagram of a diagram&#10;&#10;Description automatically generated">
            <a:extLst>
              <a:ext uri="{FF2B5EF4-FFF2-40B4-BE49-F238E27FC236}">
                <a16:creationId xmlns:a16="http://schemas.microsoft.com/office/drawing/2014/main" id="{415F16EC-1B71-5505-7131-11BD4C9A1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840356" y="4226944"/>
            <a:ext cx="1640002" cy="1455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3009B-4C09-778F-83CB-713199300FB2}"/>
              </a:ext>
            </a:extLst>
          </p:cNvPr>
          <p:cNvSpPr txBox="1"/>
          <p:nvPr/>
        </p:nvSpPr>
        <p:spPr>
          <a:xfrm>
            <a:off x="5840356" y="11084944"/>
            <a:ext cx="15027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3" tooltip="https://devopedia.org/long-short-term-memory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4" tooltip="https://creativecommons.org/licenses/by-sa/3.0/"/>
              </a:rPr>
              <a:t>CC BY-SA</a:t>
            </a:r>
            <a:endParaRPr lang="en-IN" sz="9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F837-B03E-DDC7-7759-91637CC71A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dirty="0"/>
              <a:t>Mathematical equation  considered</a:t>
            </a:r>
            <a:r>
              <a:rPr lang="en-US" sz="3200" dirty="0"/>
              <a:t> ranging from a simple equation to a bit complex equations in nature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777D5-1E0A-3790-DC34-AA26583DA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a!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F220F-4D47-F259-8DA8-32E088C51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∫a²cos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5ED8C-E17A-4C1A-3D79-D271C96532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a+b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0A66F-F030-DCA1-6DFF-2EC8C9BDF6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and many more…..</a:t>
            </a:r>
          </a:p>
        </p:txBody>
      </p:sp>
    </p:spTree>
    <p:extLst>
      <p:ext uri="{BB962C8B-B14F-4D97-AF65-F5344CB8AC3E}">
        <p14:creationId xmlns:p14="http://schemas.microsoft.com/office/powerpoint/2010/main" val="396242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Generating Training Data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2000" dirty="0">
                <a:ea typeface="Glegoo" pitchFamily="2" charset="0"/>
                <a:cs typeface="Glegoo" pitchFamily="2" charset="0"/>
              </a:rPr>
              <a:t>Generation of training data is extremely easy.</a:t>
            </a:r>
          </a:p>
        </p:txBody>
      </p:sp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7E865EBD-CE57-A79F-3086-3BEA33FA7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5782" y="3389463"/>
            <a:ext cx="992038" cy="99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DDEDA7-4E22-D22A-91A0-34B777160540}"/>
              </a:ext>
            </a:extLst>
          </p:cNvPr>
          <p:cNvSpPr txBox="1"/>
          <p:nvPr/>
        </p:nvSpPr>
        <p:spPr>
          <a:xfrm>
            <a:off x="534988" y="10287000"/>
            <a:ext cx="9215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pngall.com/python-programming-language-png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9" name="Picture 8" descr="A black and red sign with a hand and a red and white rectangle&#10;&#10;Description automatically generated">
            <a:extLst>
              <a:ext uri="{FF2B5EF4-FFF2-40B4-BE49-F238E27FC236}">
                <a16:creationId xmlns:a16="http://schemas.microsoft.com/office/drawing/2014/main" id="{C2864EEB-121F-3EC1-350B-F0A3318AC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15289" y="3164146"/>
            <a:ext cx="2892725" cy="12173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042A90B-5E4B-AE69-DAE3-3C8200810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35483" y="2811462"/>
            <a:ext cx="3321170" cy="235501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7BA1230-82EC-2169-8F0E-B2CF9559F00F}"/>
              </a:ext>
            </a:extLst>
          </p:cNvPr>
          <p:cNvSpPr/>
          <p:nvPr/>
        </p:nvSpPr>
        <p:spPr>
          <a:xfrm>
            <a:off x="2258090" y="3581143"/>
            <a:ext cx="1086928" cy="608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FE5EF9-8499-BA8A-F389-603CE4FF8706}"/>
              </a:ext>
            </a:extLst>
          </p:cNvPr>
          <p:cNvSpPr/>
          <p:nvPr/>
        </p:nvSpPr>
        <p:spPr>
          <a:xfrm>
            <a:off x="6778284" y="3581143"/>
            <a:ext cx="1086928" cy="608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D742-F9B9-DC3C-A0B0-38B0AB91AA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Evaluation Strategy (</a:t>
            </a:r>
            <a:r>
              <a:rPr lang="en-IN" sz="3600" dirty="0"/>
              <a:t>Each Neural network</a:t>
            </a:r>
            <a:r>
              <a:rPr lang="en-IN" dirty="0"/>
              <a:t>)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0B911DA-0E89-7D42-FCFA-0E5D2A72BD12}"/>
              </a:ext>
            </a:extLst>
          </p:cNvPr>
          <p:cNvSpPr/>
          <p:nvPr/>
        </p:nvSpPr>
        <p:spPr>
          <a:xfrm>
            <a:off x="523874" y="2256426"/>
            <a:ext cx="1857375" cy="182027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235557B-77DC-D0FA-1EE2-FC78FB7F047F}"/>
              </a:ext>
            </a:extLst>
          </p:cNvPr>
          <p:cNvSpPr/>
          <p:nvPr/>
        </p:nvSpPr>
        <p:spPr>
          <a:xfrm>
            <a:off x="3086098" y="3322380"/>
            <a:ext cx="1857375" cy="182027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Tune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11C4BE4-4CF8-76E7-DD0E-47FA967D1459}"/>
              </a:ext>
            </a:extLst>
          </p:cNvPr>
          <p:cNvSpPr/>
          <p:nvPr/>
        </p:nvSpPr>
        <p:spPr>
          <a:xfrm>
            <a:off x="5810021" y="3322379"/>
            <a:ext cx="1857375" cy="182027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Evaluate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CE4ADAB-F66E-B0C4-973C-3E9C948139F0}"/>
              </a:ext>
            </a:extLst>
          </p:cNvPr>
          <p:cNvSpPr/>
          <p:nvPr/>
        </p:nvSpPr>
        <p:spPr>
          <a:xfrm>
            <a:off x="523873" y="4685301"/>
            <a:ext cx="1857375" cy="182027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Retrain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1F04754D-9B2A-B729-FCAE-6B7DC462B8E3}"/>
              </a:ext>
            </a:extLst>
          </p:cNvPr>
          <p:cNvSpPr/>
          <p:nvPr/>
        </p:nvSpPr>
        <p:spPr>
          <a:xfrm rot="1149138">
            <a:off x="2312749" y="3288978"/>
            <a:ext cx="866775" cy="71437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149B5CC-513B-9C99-A0FD-857D26AE13E2}"/>
              </a:ext>
            </a:extLst>
          </p:cNvPr>
          <p:cNvSpPr/>
          <p:nvPr/>
        </p:nvSpPr>
        <p:spPr>
          <a:xfrm rot="20098257">
            <a:off x="2305045" y="4615862"/>
            <a:ext cx="866775" cy="71437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CB292A6-2150-8D4E-EFF2-7CD13BD9E067}"/>
              </a:ext>
            </a:extLst>
          </p:cNvPr>
          <p:cNvSpPr/>
          <p:nvPr/>
        </p:nvSpPr>
        <p:spPr>
          <a:xfrm>
            <a:off x="4914661" y="3875328"/>
            <a:ext cx="866775" cy="71437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4DDD0FA-0547-1137-0F7A-5C98BFE832BA}"/>
              </a:ext>
            </a:extLst>
          </p:cNvPr>
          <p:cNvSpPr/>
          <p:nvPr/>
        </p:nvSpPr>
        <p:spPr>
          <a:xfrm>
            <a:off x="7695980" y="3441901"/>
            <a:ext cx="1857375" cy="158122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Can it be improved?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8F60275C-2559-A2AC-9154-530F3DB73058}"/>
              </a:ext>
            </a:extLst>
          </p:cNvPr>
          <p:cNvSpPr/>
          <p:nvPr/>
        </p:nvSpPr>
        <p:spPr>
          <a:xfrm rot="5400000" flipV="1">
            <a:off x="5194061" y="2414832"/>
            <a:ext cx="851386" cy="624839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Yes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C0718D9-5168-0734-1367-55E5C5784D0D}"/>
              </a:ext>
            </a:extLst>
          </p:cNvPr>
          <p:cNvSpPr/>
          <p:nvPr/>
        </p:nvSpPr>
        <p:spPr>
          <a:xfrm>
            <a:off x="10235043" y="3322379"/>
            <a:ext cx="1857375" cy="182027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Record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37B565-C4B7-8414-877B-8D9C1F5B010E}"/>
              </a:ext>
            </a:extLst>
          </p:cNvPr>
          <p:cNvSpPr/>
          <p:nvPr/>
        </p:nvSpPr>
        <p:spPr>
          <a:xfrm>
            <a:off x="9553355" y="3894876"/>
            <a:ext cx="651339" cy="6752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8717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EB41-542A-6028-EB66-E624A037E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Evaluation Strategy (</a:t>
            </a:r>
            <a:r>
              <a:rPr lang="en-IN" sz="3600" dirty="0"/>
              <a:t>Whole Project</a:t>
            </a:r>
            <a:r>
              <a:rPr lang="en-IN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D29F4-F769-AAE2-E2AC-A83C172AF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Record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F84A0-BF33-8A96-DD7A-057644DE04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Execute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A4ED2-0350-F0F4-AD8E-B0FF3EFB4B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9635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E0A0-C720-F6AE-6B0B-4441B9D10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8BBA7-07C3-8269-CC2D-0FAFD6B0D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By- Akarshan </a:t>
            </a:r>
            <a:r>
              <a:rPr lang="en-IN"/>
              <a:t>Jaiswal ( </a:t>
            </a:r>
            <a:r>
              <a:rPr lang="en-IN" b="1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H00425264 )</a:t>
            </a:r>
            <a:br>
              <a:rPr lang="en-IN"/>
            </a:br>
            <a:br>
              <a:rPr lang="en-IN"/>
            </a:br>
            <a:r>
              <a:rPr lang="en-IN"/>
              <a:t>Email</a:t>
            </a:r>
            <a:r>
              <a:rPr lang="en-IN" dirty="0"/>
              <a:t>:- </a:t>
            </a:r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aj2059@hw.ac.uk</a:t>
            </a:r>
            <a:br>
              <a:rPr lang="en-IN">
                <a:solidFill>
                  <a:schemeClr val="tx1"/>
                </a:solidFill>
              </a:rPr>
            </a:br>
            <a:br>
              <a:rPr lang="en-IN">
                <a:solidFill>
                  <a:schemeClr val="tx1"/>
                </a:solidFill>
              </a:rPr>
            </a:br>
            <a:br>
              <a:rPr lang="en-IN">
                <a:solidFill>
                  <a:schemeClr val="tx1"/>
                </a:solidFill>
              </a:rPr>
            </a:br>
            <a:r>
              <a:rPr lang="en-IN"/>
              <a:t>Git-hub</a:t>
            </a:r>
            <a:r>
              <a:rPr lang="en-IN" dirty="0"/>
              <a:t>:-</a:t>
            </a:r>
            <a:br>
              <a:rPr lang="en-IN" dirty="0"/>
            </a:br>
            <a:r>
              <a:rPr lang="en-IN" sz="1200" b="0" u="sng" dirty="0">
                <a:solidFill>
                  <a:schemeClr val="tx1"/>
                </a:solidFill>
              </a:rPr>
              <a:t>https://github.com/AkarshanJaiswal/Neural_Network_Architecture_Comparison</a:t>
            </a:r>
            <a:endParaRPr lang="en-IN" sz="1000" b="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1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119</TotalTime>
  <Words>165</Words>
  <Application>Microsoft Office PowerPoint</Application>
  <PresentationFormat>Widescreen</PresentationFormat>
  <Paragraphs>39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Cantarell</vt:lpstr>
      <vt:lpstr>Segoe UI</vt:lpstr>
      <vt:lpstr>Office Theme</vt:lpstr>
      <vt:lpstr>Neural Network architecture comparison</vt:lpstr>
      <vt:lpstr>General Approach</vt:lpstr>
      <vt:lpstr>Different Architectures to be implemented.</vt:lpstr>
      <vt:lpstr>Mathematical equation  considered ranging from a simple equation to a bit complex equations in nature</vt:lpstr>
      <vt:lpstr>Generating Training Data</vt:lpstr>
      <vt:lpstr>Evaluation Strategy (Each Neural network)</vt:lpstr>
      <vt:lpstr>Evaluation Strategy (Whole Project)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architecture comparison</dc:title>
  <dc:creator>Akarshan Jaiswal</dc:creator>
  <cp:lastModifiedBy>Akarshan Jaiswal</cp:lastModifiedBy>
  <cp:revision>2</cp:revision>
  <dcterms:created xsi:type="dcterms:W3CDTF">2023-09-22T12:33:30Z</dcterms:created>
  <dcterms:modified xsi:type="dcterms:W3CDTF">2023-10-02T09:15:01Z</dcterms:modified>
</cp:coreProperties>
</file>